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58" r:id="rId3"/>
    <p:sldId id="294" r:id="rId4"/>
    <p:sldId id="296" r:id="rId5"/>
    <p:sldId id="300" r:id="rId6"/>
    <p:sldId id="297" r:id="rId7"/>
    <p:sldId id="328" r:id="rId8"/>
    <p:sldId id="331" r:id="rId9"/>
    <p:sldId id="336" r:id="rId10"/>
    <p:sldId id="337" r:id="rId11"/>
    <p:sldId id="339" r:id="rId12"/>
    <p:sldId id="335" r:id="rId13"/>
    <p:sldId id="338" r:id="rId14"/>
    <p:sldId id="342" r:id="rId15"/>
    <p:sldId id="341" r:id="rId16"/>
    <p:sldId id="343" r:id="rId17"/>
    <p:sldId id="344" r:id="rId18"/>
    <p:sldId id="345" r:id="rId19"/>
    <p:sldId id="346" r:id="rId20"/>
    <p:sldId id="350" r:id="rId21"/>
    <p:sldId id="298" r:id="rId22"/>
    <p:sldId id="303" r:id="rId23"/>
    <p:sldId id="348" r:id="rId24"/>
    <p:sldId id="307" r:id="rId25"/>
    <p:sldId id="299" r:id="rId26"/>
    <p:sldId id="349" r:id="rId27"/>
    <p:sldId id="27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6" autoAdjust="0"/>
    <p:restoredTop sz="91949" autoAdjust="0"/>
  </p:normalViewPr>
  <p:slideViewPr>
    <p:cSldViewPr snapToGrid="0">
      <p:cViewPr varScale="1">
        <p:scale>
          <a:sx n="97" d="100"/>
          <a:sy n="97" d="100"/>
        </p:scale>
        <p:origin x="348" y="84"/>
      </p:cViewPr>
      <p:guideLst/>
    </p:cSldViewPr>
  </p:slideViewPr>
  <p:outlineViewPr>
    <p:cViewPr>
      <p:scale>
        <a:sx n="33" d="100"/>
        <a:sy n="33" d="100"/>
      </p:scale>
      <p:origin x="0" y="-301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FC058-EE71-482A-8994-95AAD321E698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56117-FC85-4AC2-8266-AC72E8197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6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3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7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17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9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F70FD0-211D-41B3-8250-341203BE8F7A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1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A98998-78BB-489C-B5C2-046FDFABCAB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17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18084" y="274639"/>
            <a:ext cx="2639483" cy="5851525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274639"/>
            <a:ext cx="771948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69AD5D-78B0-4299-B5C8-584C5C9CB67B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55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C97C05-C9C6-4A66-A8F1-1A13FEE790E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3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122AE8-5366-4826-8DCA-3BA85B229C6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4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8516C6-DAF0-4B8F-99ED-773A724439E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55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1" y="1600201"/>
            <a:ext cx="5179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78084" y="1600201"/>
            <a:ext cx="5179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142516-9BF9-4ADB-B8AE-E900703F4C4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16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417F1D-71AC-478A-8762-F7C826ED134B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7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63C330-95AF-494E-879A-95E7BBA392E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192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3A6157-A2E4-453D-87C0-B788E6D8FB5B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412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2AAEC2-ED47-42C8-AA6D-723BC2A20E9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5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E9B3B5-5E2A-4AA2-9506-CD2AFA93E9C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90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1587C9-4484-45AE-A227-0D7D815BEF15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58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51F3E4-B920-4D62-8A08-9E6E90E694C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93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18084" y="274639"/>
            <a:ext cx="263948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1" y="274639"/>
            <a:ext cx="771948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F9955D-A3AB-49B9-9488-A59ACB6512BD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6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5D2999-A680-4AAC-8211-132EC35F8FBA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13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1" y="1600201"/>
            <a:ext cx="5179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78084" y="1600201"/>
            <a:ext cx="5179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C3BDF2-ED8A-4F58-9AE7-F3F9BE8B686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5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71C-F897-458E-87BA-DE8A49A7FEC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7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6F1323-563B-4514-B010-FD1EC58D679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62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882D22-DF30-4EA4-AB8F-8C1143C553ED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3F0626-6D0D-4D09-B7BE-B9EB219C61C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EA3327-2F4C-423F-A599-9441E861074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71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 userDrawn="1"/>
        </p:nvGrpSpPr>
        <p:grpSpPr bwMode="auto">
          <a:xfrm>
            <a:off x="-2117" y="0"/>
            <a:ext cx="12194117" cy="6862763"/>
            <a:chOff x="0" y="0"/>
            <a:chExt cx="5764" cy="4323"/>
          </a:xfrm>
        </p:grpSpPr>
        <p:sp>
          <p:nvSpPr>
            <p:cNvPr id="3084" name="AutoShape 3"/>
            <p:cNvSpPr>
              <a:spLocks noChangeArrowheads="1"/>
            </p:cNvSpPr>
            <p:nvPr/>
          </p:nvSpPr>
          <p:spPr bwMode="auto">
            <a:xfrm>
              <a:off x="4" y="0"/>
              <a:ext cx="5760" cy="2833"/>
            </a:xfrm>
            <a:prstGeom prst="roundRect">
              <a:avLst>
                <a:gd name="adj" fmla="val 32"/>
              </a:avLst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5" name="AutoShape 4"/>
            <p:cNvSpPr>
              <a:spLocks noChangeArrowheads="1"/>
            </p:cNvSpPr>
            <p:nvPr/>
          </p:nvSpPr>
          <p:spPr bwMode="auto">
            <a:xfrm>
              <a:off x="1273" y="2672"/>
              <a:ext cx="4491" cy="104"/>
            </a:xfrm>
            <a:prstGeom prst="roundRect">
              <a:avLst>
                <a:gd name="adj" fmla="val 958"/>
              </a:avLst>
            </a:prstGeom>
            <a:solidFill>
              <a:srgbClr val="B6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6" name="AutoShape 5"/>
            <p:cNvSpPr>
              <a:spLocks noChangeArrowheads="1"/>
            </p:cNvSpPr>
            <p:nvPr/>
          </p:nvSpPr>
          <p:spPr bwMode="auto">
            <a:xfrm>
              <a:off x="726" y="2771"/>
              <a:ext cx="5038" cy="61"/>
            </a:xfrm>
            <a:prstGeom prst="roundRect">
              <a:avLst>
                <a:gd name="adj" fmla="val 1667"/>
              </a:avLst>
            </a:prstGeom>
            <a:solidFill>
              <a:srgbClr val="648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207" name="Group 6"/>
            <p:cNvGrpSpPr>
              <a:grpSpLocks/>
            </p:cNvGrpSpPr>
            <p:nvPr userDrawn="1"/>
          </p:nvGrpSpPr>
          <p:grpSpPr bwMode="auto">
            <a:xfrm>
              <a:off x="267" y="3105"/>
              <a:ext cx="5293" cy="710"/>
              <a:chOff x="14" y="-189"/>
              <a:chExt cx="5293" cy="710"/>
            </a:xfrm>
          </p:grpSpPr>
          <p:pic>
            <p:nvPicPr>
              <p:cNvPr id="8209" name="Picture 7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672" y="-189"/>
                <a:ext cx="1635" cy="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6" name="Text Box 8"/>
              <p:cNvSpPr txBox="1">
                <a:spLocks noChangeArrowheads="1"/>
              </p:cNvSpPr>
              <p:nvPr/>
            </p:nvSpPr>
            <p:spPr bwMode="auto">
              <a:xfrm>
                <a:off x="473" y="39"/>
                <a:ext cx="2311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just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Pct val="75000"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Palatino Linotype" pitchFamily="18" charset="0"/>
                    <a:ea typeface="宋体" pitchFamily="2" charset="-122"/>
                    <a:cs typeface="+mn-cs"/>
                  </a:rPr>
                  <a:t>机械科学与工程学院</a:t>
                </a:r>
              </a:p>
            </p:txBody>
          </p:sp>
          <p:pic>
            <p:nvPicPr>
              <p:cNvPr id="8211" name="Picture 9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" y="39"/>
                <a:ext cx="32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Text Box 10"/>
            <p:cNvSpPr txBox="1">
              <a:spLocks noChangeArrowheads="1"/>
            </p:cNvSpPr>
            <p:nvPr/>
          </p:nvSpPr>
          <p:spPr bwMode="auto">
            <a:xfrm>
              <a:off x="0" y="4110"/>
              <a:ext cx="5764" cy="213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新魏" pitchFamily="2" charset="-122"/>
                  <a:ea typeface="华文新魏" pitchFamily="2" charset="-122"/>
                  <a:cs typeface="+mn-cs"/>
                </a:rPr>
                <a:t>项目汇报		  		                 华中科技大学机械科学与工程学院                                                             深圳富士康公司</a:t>
              </a:r>
            </a:p>
          </p:txBody>
        </p:sp>
      </p:grpSp>
      <p:grpSp>
        <p:nvGrpSpPr>
          <p:cNvPr id="8195" name="Group 11"/>
          <p:cNvGrpSpPr>
            <a:grpSpLocks/>
          </p:cNvGrpSpPr>
          <p:nvPr/>
        </p:nvGrpSpPr>
        <p:grpSpPr bwMode="auto">
          <a:xfrm>
            <a:off x="1521885" y="2422526"/>
            <a:ext cx="10672233" cy="277813"/>
            <a:chOff x="0" y="0"/>
            <a:chExt cx="5042" cy="175"/>
          </a:xfrm>
        </p:grpSpPr>
        <p:sp>
          <p:nvSpPr>
            <p:cNvPr id="8202" name="Line 12"/>
            <p:cNvSpPr>
              <a:spLocks noChangeShapeType="1"/>
            </p:cNvSpPr>
            <p:nvPr/>
          </p:nvSpPr>
          <p:spPr bwMode="auto">
            <a:xfrm flipH="1">
              <a:off x="0" y="0"/>
              <a:ext cx="5042" cy="1"/>
            </a:xfrm>
            <a:prstGeom prst="line">
              <a:avLst/>
            </a:prstGeom>
            <a:noFill/>
            <a:ln w="936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03" name="Line 13"/>
            <p:cNvSpPr>
              <a:spLocks noChangeShapeType="1"/>
            </p:cNvSpPr>
            <p:nvPr/>
          </p:nvSpPr>
          <p:spPr bwMode="auto">
            <a:xfrm>
              <a:off x="547" y="2"/>
              <a:ext cx="1" cy="173"/>
            </a:xfrm>
            <a:prstGeom prst="line">
              <a:avLst/>
            </a:prstGeom>
            <a:noFill/>
            <a:ln w="936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6" name="AutoShape 19"/>
          <p:cNvSpPr>
            <a:spLocks noChangeArrowheads="1"/>
          </p:cNvSpPr>
          <p:nvPr/>
        </p:nvSpPr>
        <p:spPr bwMode="auto">
          <a:xfrm>
            <a:off x="6250517" y="4486276"/>
            <a:ext cx="5941483" cy="61913"/>
          </a:xfrm>
          <a:prstGeom prst="roundRect">
            <a:avLst>
              <a:gd name="adj" fmla="val 2630"/>
            </a:avLst>
          </a:prstGeom>
          <a:solidFill>
            <a:srgbClr val="4D44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274638"/>
            <a:ext cx="10464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1" y="1600201"/>
            <a:ext cx="10562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2065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2019.04.18</a:t>
            </a:r>
            <a:endParaRPr lang="zh-CN" altLang="en-US" dirty="0"/>
          </a:p>
        </p:txBody>
      </p:sp>
      <p:sp>
        <p:nvSpPr>
          <p:cNvPr id="206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2067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62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rgbClr val="28287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rgbClr val="28287A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8287A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rgbClr val="28287A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274638"/>
            <a:ext cx="10464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5401" y="1600201"/>
            <a:ext cx="10562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3696E2-CE3D-42E5-A516-D02F125CFD4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grpSp>
        <p:nvGrpSpPr>
          <p:cNvPr id="9223" name="Group 7"/>
          <p:cNvGrpSpPr>
            <a:grpSpLocks/>
          </p:cNvGrpSpPr>
          <p:nvPr/>
        </p:nvGrpSpPr>
        <p:grpSpPr bwMode="auto">
          <a:xfrm>
            <a:off x="6351" y="549276"/>
            <a:ext cx="12280900" cy="6308725"/>
            <a:chOff x="0" y="0"/>
            <a:chExt cx="5802" cy="3974"/>
          </a:xfrm>
        </p:grpSpPr>
        <p:sp>
          <p:nvSpPr>
            <p:cNvPr id="4104" name="AutoShape 8"/>
            <p:cNvSpPr>
              <a:spLocks noChangeArrowheads="1"/>
            </p:cNvSpPr>
            <p:nvPr/>
          </p:nvSpPr>
          <p:spPr bwMode="auto">
            <a:xfrm>
              <a:off x="0" y="3888"/>
              <a:ext cx="5760" cy="58"/>
            </a:xfrm>
            <a:prstGeom prst="roundRect">
              <a:avLst>
                <a:gd name="adj" fmla="val 1722"/>
              </a:avLst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5" name="AutoShape 9"/>
            <p:cNvSpPr>
              <a:spLocks noChangeArrowheads="1"/>
            </p:cNvSpPr>
            <p:nvPr/>
          </p:nvSpPr>
          <p:spPr bwMode="auto">
            <a:xfrm>
              <a:off x="344" y="3945"/>
              <a:ext cx="5413" cy="29"/>
            </a:xfrm>
            <a:prstGeom prst="roundRect">
              <a:avLst>
                <a:gd name="adj" fmla="val 3569"/>
              </a:avLst>
            </a:pr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6" name="AutoShape 10"/>
            <p:cNvSpPr>
              <a:spLocks noChangeArrowheads="1"/>
            </p:cNvSpPr>
            <p:nvPr/>
          </p:nvSpPr>
          <p:spPr bwMode="auto">
            <a:xfrm>
              <a:off x="960" y="3784"/>
              <a:ext cx="4800" cy="104"/>
            </a:xfrm>
            <a:prstGeom prst="roundRect">
              <a:avLst>
                <a:gd name="adj" fmla="val 958"/>
              </a:avLst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21" b="24449"/>
            <a:stretch/>
          </p:blipFill>
          <p:spPr bwMode="auto">
            <a:xfrm>
              <a:off x="4482" y="3595"/>
              <a:ext cx="80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4" y="0"/>
              <a:ext cx="374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9" name="Line 13"/>
            <p:cNvSpPr>
              <a:spLocks noChangeShapeType="1"/>
            </p:cNvSpPr>
            <p:nvPr/>
          </p:nvSpPr>
          <p:spPr bwMode="auto">
            <a:xfrm>
              <a:off x="381" y="832"/>
              <a:ext cx="1" cy="2615"/>
            </a:xfrm>
            <a:prstGeom prst="line">
              <a:avLst/>
            </a:prstGeom>
            <a:noFill/>
            <a:ln w="18360">
              <a:solidFill>
                <a:srgbClr val="6B6C69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" y="1828"/>
              <a:ext cx="264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2853" y="3734"/>
              <a:ext cx="294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32" name="AutoShape 16"/>
            <p:cNvSpPr>
              <a:spLocks/>
            </p:cNvSpPr>
            <p:nvPr/>
          </p:nvSpPr>
          <p:spPr bwMode="auto">
            <a:xfrm flipV="1">
              <a:off x="700" y="544"/>
              <a:ext cx="4808" cy="45"/>
            </a:xfrm>
            <a:custGeom>
              <a:avLst/>
              <a:gdLst>
                <a:gd name="T0" fmla="*/ 0 w 1000"/>
                <a:gd name="T1" fmla="*/ 0 h 1000"/>
                <a:gd name="T2" fmla="*/ 2147483646 w 1000"/>
                <a:gd name="T3" fmla="*/ 0 h 1000"/>
                <a:gd name="T4" fmla="*/ 2147483646 w 1000"/>
                <a:gd name="T5" fmla="*/ 0 h 1000"/>
                <a:gd name="T6" fmla="*/ 0 w 1000"/>
                <a:gd name="T7" fmla="*/ 0 h 1000"/>
                <a:gd name="T8" fmla="*/ 0 w 1000"/>
                <a:gd name="T9" fmla="*/ 0 h 1000"/>
                <a:gd name="T10" fmla="*/ 0 w 1000"/>
                <a:gd name="T11" fmla="*/ 0 h 1000"/>
                <a:gd name="T12" fmla="*/ 2147483646 w 1000"/>
                <a:gd name="T13" fmla="*/ 0 h 1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3163 w 1000"/>
                <a:gd name="T22" fmla="*/ 3156 h 1000"/>
                <a:gd name="T23" fmla="*/ 18437 w 1000"/>
                <a:gd name="T24" fmla="*/ 18444 h 1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00" h="1000" stroke="0">
                  <a:moveTo>
                    <a:pt x="0" y="0"/>
                  </a:moveTo>
                  <a:lnTo>
                    <a:pt x="585" y="0"/>
                  </a:lnTo>
                  <a:lnTo>
                    <a:pt x="585" y="1000"/>
                  </a:lnTo>
                  <a:lnTo>
                    <a:pt x="0" y="1000"/>
                  </a:lnTo>
                  <a:lnTo>
                    <a:pt x="0" y="0"/>
                  </a:lnTo>
                  <a:close/>
                </a:path>
                <a:path w="1000" h="1000">
                  <a:moveTo>
                    <a:pt x="0" y="0"/>
                  </a:moveTo>
                  <a:lnTo>
                    <a:pt x="1000" y="0"/>
                  </a:lnTo>
                </a:path>
              </a:pathLst>
            </a:custGeom>
            <a:solidFill>
              <a:srgbClr val="C365BC"/>
            </a:solidFill>
            <a:ln w="9525" cmpd="sng">
              <a:solidFill>
                <a:srgbClr val="C365BC"/>
              </a:solidFill>
              <a:round/>
              <a:headEnd/>
              <a:tailEnd/>
            </a:ln>
          </p:spPr>
          <p:txBody>
            <a:bodyPr rot="1080000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83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28287A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rgbClr val="28287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rgbClr val="28287A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8287A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rgbClr val="28287A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28287A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7586" y="981076"/>
            <a:ext cx="9294607" cy="1470025"/>
          </a:xfrm>
        </p:spPr>
        <p:txBody>
          <a:bodyPr/>
          <a:lstStyle/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基于大数据的高端精密机床的新一代智能维护系统</a:t>
            </a:r>
            <a:endParaRPr lang="zh-CN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689412" y="2492375"/>
            <a:ext cx="6638739" cy="1752600"/>
          </a:xfrm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None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汇报人：王子胜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 eaLnBrk="1" hangingPunct="1">
              <a:lnSpc>
                <a:spcPct val="80000"/>
              </a:lnSpc>
              <a:buNone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 eaLnBrk="1" hangingPunct="1">
              <a:lnSpc>
                <a:spcPct val="8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日期：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2019.9.5</a:t>
            </a:r>
          </a:p>
        </p:txBody>
      </p:sp>
    </p:spTree>
    <p:extLst>
      <p:ext uri="{BB962C8B-B14F-4D97-AF65-F5344CB8AC3E}">
        <p14:creationId xmlns:p14="http://schemas.microsoft.com/office/powerpoint/2010/main" val="197246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6562" r="6748"/>
          <a:stretch/>
        </p:blipFill>
        <p:spPr>
          <a:xfrm>
            <a:off x="1103661" y="3571688"/>
            <a:ext cx="9789872" cy="252735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8341" r="7068"/>
          <a:stretch/>
        </p:blipFill>
        <p:spPr>
          <a:xfrm>
            <a:off x="1216646" y="1024456"/>
            <a:ext cx="9676887" cy="2470281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 flipH="1">
            <a:off x="1856174" y="2715371"/>
            <a:ext cx="140390" cy="1106128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82546" y="2672678"/>
            <a:ext cx="7513487" cy="1105956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1856172" y="1950400"/>
            <a:ext cx="1126374" cy="7649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AB1D65-DD67-4660-8BFA-C47641B64CDB}"/>
              </a:ext>
            </a:extLst>
          </p:cNvPr>
          <p:cNvSpPr txBox="1"/>
          <p:nvPr/>
        </p:nvSpPr>
        <p:spPr>
          <a:xfrm>
            <a:off x="1086023" y="278313"/>
            <a:ext cx="732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2.1.3 </a:t>
            </a:r>
            <a:r>
              <a:rPr lang="zh-CN" altLang="en-US" sz="2800" dirty="0"/>
              <a:t>进给轴背景噪声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08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1485737" y="6332905"/>
            <a:ext cx="795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00468E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13542"/>
              </p:ext>
            </p:extLst>
          </p:nvPr>
        </p:nvGraphicFramePr>
        <p:xfrm>
          <a:off x="2162288" y="1636490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207446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1358632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外径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40BNR10H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53.55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472622" y="4068526"/>
                <a:ext cx="3534494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22" y="4068526"/>
                <a:ext cx="3534494" cy="779765"/>
              </a:xfrm>
              <a:prstGeom prst="rect">
                <a:avLst/>
              </a:prstGeom>
              <a:blipFill>
                <a:blip r:embed="rId4"/>
                <a:stretch>
                  <a:fillRect r="-2241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05927" y="424755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内圈故障特征频率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2523857" y="528197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外圈故障特征频率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472622" y="5036714"/>
                <a:ext cx="3577261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622" y="5036714"/>
                <a:ext cx="3577261" cy="779765"/>
              </a:xfrm>
              <a:prstGeom prst="rect">
                <a:avLst/>
              </a:prstGeom>
              <a:blipFill>
                <a:blip r:embed="rId5"/>
                <a:stretch>
                  <a:fillRect r="-221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0CCCB4B-DB00-4558-986D-976947CB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2.2.1 </a:t>
            </a:r>
            <a:r>
              <a:rPr lang="zh-CN" altLang="en-US" dirty="0"/>
              <a:t>主轴轴承参数</a:t>
            </a:r>
          </a:p>
        </p:txBody>
      </p:sp>
    </p:spTree>
    <p:extLst>
      <p:ext uri="{BB962C8B-B14F-4D97-AF65-F5344CB8AC3E}">
        <p14:creationId xmlns:p14="http://schemas.microsoft.com/office/powerpoint/2010/main" val="156318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45918" y="235283"/>
            <a:ext cx="10199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2.2.2 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主轴信号分析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8086" r="8317"/>
          <a:stretch/>
        </p:blipFill>
        <p:spPr>
          <a:xfrm>
            <a:off x="1121033" y="809961"/>
            <a:ext cx="9423034" cy="20323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7487" r="6860"/>
          <a:stretch/>
        </p:blipFill>
        <p:spPr>
          <a:xfrm>
            <a:off x="1094248" y="2904099"/>
            <a:ext cx="9722359" cy="2443608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711158" y="3244037"/>
            <a:ext cx="294640" cy="3962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005798" y="3474869"/>
            <a:ext cx="967806" cy="501866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73604" y="3778615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216.7Hz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95300" y="5525361"/>
            <a:ext cx="77110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steel316_13000rpm_depth0.05_feed2000_width1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216.67Hz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175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F90D1-97C2-463A-A876-BD57A068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2.3.1 </a:t>
            </a:r>
            <a:r>
              <a:rPr lang="zh-CN" altLang="en-US" dirty="0"/>
              <a:t>包络谱算法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57AD003-E91A-4526-A4E9-8E1F6DC20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49" y="1600678"/>
            <a:ext cx="8697539" cy="4525006"/>
          </a:xfrm>
        </p:spPr>
      </p:pic>
    </p:spTree>
    <p:extLst>
      <p:ext uri="{BB962C8B-B14F-4D97-AF65-F5344CB8AC3E}">
        <p14:creationId xmlns:p14="http://schemas.microsoft.com/office/powerpoint/2010/main" val="32883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BB4FB-D8F7-42E0-B0DD-31726D14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2.3.2 </a:t>
            </a:r>
            <a:r>
              <a:rPr lang="zh-CN" altLang="en-US" dirty="0"/>
              <a:t>低通滤波器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333A68-88A2-4431-BB1C-B17F9DB39F1D}"/>
              </a:ext>
            </a:extLst>
          </p:cNvPr>
          <p:cNvSpPr/>
          <p:nvPr/>
        </p:nvSpPr>
        <p:spPr>
          <a:xfrm>
            <a:off x="2442386" y="5662735"/>
            <a:ext cx="81708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20000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转正常加工信号，过滤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50hz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之下的频率信号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7B224AF-4E8F-47B0-AD2B-4889EA89F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10" y="1556887"/>
            <a:ext cx="7735380" cy="4105848"/>
          </a:xfrm>
        </p:spPr>
      </p:pic>
    </p:spTree>
    <p:extLst>
      <p:ext uri="{BB962C8B-B14F-4D97-AF65-F5344CB8AC3E}">
        <p14:creationId xmlns:p14="http://schemas.microsoft.com/office/powerpoint/2010/main" val="247113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B281B-3241-4621-98B6-D6D6508E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低通滤波后使用包络谱分析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80C1FAF-3B0A-4452-9D3C-4CCA8D4B5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70" y="1600200"/>
            <a:ext cx="85640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65873-1691-48E6-AA63-4C08D135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基于</a:t>
            </a:r>
            <a:r>
              <a:rPr lang="en-US" altLang="zh-CN" dirty="0"/>
              <a:t>CNN</a:t>
            </a:r>
            <a:r>
              <a:rPr lang="zh-CN" altLang="en-US" dirty="0"/>
              <a:t>模型的故障类型分类算法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8E8DB3-C9A9-42F4-BF1F-D1006F2C3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47" y="1514140"/>
            <a:ext cx="7175306" cy="4525963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E99CA60-75A1-4B50-9567-EDF32DE34EDD}"/>
              </a:ext>
            </a:extLst>
          </p:cNvPr>
          <p:cNvSpPr/>
          <p:nvPr/>
        </p:nvSpPr>
        <p:spPr>
          <a:xfrm>
            <a:off x="3695342" y="6034408"/>
            <a:ext cx="48013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latin typeface="+mn-ea"/>
              </a:rPr>
              <a:t>卷积网络模型原理简图如上图所示</a:t>
            </a:r>
          </a:p>
        </p:txBody>
      </p:sp>
    </p:spTree>
    <p:extLst>
      <p:ext uri="{BB962C8B-B14F-4D97-AF65-F5344CB8AC3E}">
        <p14:creationId xmlns:p14="http://schemas.microsoft.com/office/powerpoint/2010/main" val="194864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DA5CB-9393-4ACD-8CC0-9EC58988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2.5.1 </a:t>
            </a:r>
            <a:r>
              <a:rPr lang="zh-CN" altLang="en-US" dirty="0"/>
              <a:t>模型参数</a:t>
            </a:r>
          </a:p>
        </p:txBody>
      </p:sp>
      <p:graphicFrame>
        <p:nvGraphicFramePr>
          <p:cNvPr id="14" name="内容占位符 13">
            <a:extLst>
              <a:ext uri="{FF2B5EF4-FFF2-40B4-BE49-F238E27FC236}">
                <a16:creationId xmlns:a16="http://schemas.microsoft.com/office/drawing/2014/main" id="{2F6DC274-C512-4F95-A6A2-B837EDEDB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071044"/>
              </p:ext>
            </p:extLst>
          </p:nvPr>
        </p:nvGraphicFramePr>
        <p:xfrm>
          <a:off x="1699708" y="1710466"/>
          <a:ext cx="9316123" cy="4163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37611">
                  <a:extLst>
                    <a:ext uri="{9D8B030D-6E8A-4147-A177-3AD203B41FA5}">
                      <a16:colId xmlns:a16="http://schemas.microsoft.com/office/drawing/2014/main" val="4130277144"/>
                    </a:ext>
                  </a:extLst>
                </a:gridCol>
                <a:gridCol w="5778512">
                  <a:extLst>
                    <a:ext uri="{9D8B030D-6E8A-4147-A177-3AD203B41FA5}">
                      <a16:colId xmlns:a16="http://schemas.microsoft.com/office/drawing/2014/main" val="515341798"/>
                    </a:ext>
                  </a:extLst>
                </a:gridCol>
              </a:tblGrid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网络层名称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solidFill>
                            <a:schemeClr val="accent2"/>
                          </a:solidFill>
                          <a:effectLst/>
                        </a:rPr>
                        <a:t>数组尺寸</a:t>
                      </a:r>
                      <a:endParaRPr lang="zh-CN" sz="1050" kern="10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9941627"/>
                  </a:ext>
                </a:extLst>
              </a:tr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输入层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accent2"/>
                          </a:solidFill>
                          <a:effectLst/>
                        </a:rPr>
                        <a:t>(Batch_size,1600)</a:t>
                      </a:r>
                      <a:endParaRPr lang="zh-CN" sz="1050" kern="10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1067310"/>
                  </a:ext>
                </a:extLst>
              </a:tr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卷积层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accent2"/>
                          </a:solidFill>
                          <a:effectLst/>
                        </a:rPr>
                        <a:t>(Batch_size,1,1600,20)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0826439"/>
                  </a:ext>
                </a:extLst>
              </a:tr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池化层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accent2"/>
                          </a:solidFill>
                          <a:effectLst/>
                        </a:rPr>
                        <a:t>(Batch_size,1,400,20)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679102"/>
                  </a:ext>
                </a:extLst>
              </a:tr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整形层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accent2"/>
                          </a:solidFill>
                          <a:effectLst/>
                        </a:rPr>
                        <a:t>(Batch_size,8000)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5398467"/>
                  </a:ext>
                </a:extLst>
              </a:tr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全连接层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accent2"/>
                          </a:solidFill>
                          <a:effectLst/>
                        </a:rPr>
                        <a:t>(Batch_size,50)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2845774"/>
                  </a:ext>
                </a:extLst>
              </a:tr>
              <a:tr h="594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solidFill>
                            <a:schemeClr val="accent2"/>
                          </a:solidFill>
                          <a:effectLst/>
                        </a:rPr>
                        <a:t>输出层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accent2"/>
                          </a:solidFill>
                          <a:effectLst/>
                        </a:rPr>
                        <a:t>(Batch_size,3)</a:t>
                      </a:r>
                      <a:endParaRPr lang="zh-CN" sz="1050" kern="100" dirty="0">
                        <a:solidFill>
                          <a:schemeClr val="accent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5999340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D90BCC7-D7C1-4D30-96FA-53CE98BF445E}"/>
              </a:ext>
            </a:extLst>
          </p:cNvPr>
          <p:cNvSpPr/>
          <p:nvPr/>
        </p:nvSpPr>
        <p:spPr>
          <a:xfrm>
            <a:off x="3768069" y="5981836"/>
            <a:ext cx="551946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zh-CN" dirty="0"/>
              <a:t>设置激活函数为</a:t>
            </a:r>
            <a:r>
              <a:rPr lang="en-US" altLang="zh-CN" dirty="0" err="1"/>
              <a:t>Relu</a:t>
            </a:r>
            <a:r>
              <a:rPr lang="zh-CN" altLang="zh-CN" dirty="0"/>
              <a:t>，设置代价函数为</a:t>
            </a:r>
            <a:r>
              <a:rPr lang="en-US" altLang="zh-CN" dirty="0"/>
              <a:t>cross-entropy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54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899C7-5DEE-488C-BBA1-72CE37F7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2.5.2 </a:t>
            </a:r>
            <a:r>
              <a:rPr lang="zh-CN" altLang="zh-CN" dirty="0"/>
              <a:t>数据预处理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061FE-0C84-4CA8-8CB3-B942BB1B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一般的数据预处理包括去奇异值、特征提取以及数据归一化，为最大化地利用神经网络算法的智能性，尽量避免数据预处理的过程： </a:t>
            </a:r>
          </a:p>
          <a:p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）去奇异值是指去除加工过程中的空行程数据</a:t>
            </a:r>
            <a:r>
              <a:rPr lang="en-US" altLang="zh-CN" sz="2400" dirty="0"/>
              <a:t>(</a:t>
            </a:r>
            <a:r>
              <a:rPr lang="zh-CN" altLang="zh-CN" sz="2400" dirty="0"/>
              <a:t>将（μ</a:t>
            </a:r>
            <a:r>
              <a:rPr lang="en-US" altLang="zh-CN" sz="2400" dirty="0"/>
              <a:t>-3</a:t>
            </a:r>
            <a:r>
              <a:rPr lang="zh-CN" altLang="zh-CN" sz="2400" dirty="0"/>
              <a:t>σ</a:t>
            </a:r>
            <a:r>
              <a:rPr lang="en-US" altLang="zh-CN" sz="2400" dirty="0"/>
              <a:t>, </a:t>
            </a:r>
            <a:r>
              <a:rPr lang="zh-CN" altLang="zh-CN" sz="2400" dirty="0"/>
              <a:t>μ</a:t>
            </a:r>
            <a:r>
              <a:rPr lang="en-US" altLang="zh-CN" sz="2400" dirty="0"/>
              <a:t>+3</a:t>
            </a:r>
            <a:r>
              <a:rPr lang="zh-CN" altLang="zh-CN" sz="2400" dirty="0"/>
              <a:t>σ）以外的数值用样本均值代替 </a:t>
            </a:r>
            <a:r>
              <a:rPr lang="en-US" altLang="zh-CN" sz="2400" dirty="0"/>
              <a:t>)</a:t>
            </a:r>
            <a:r>
              <a:rPr lang="zh-CN" altLang="zh-CN" sz="2400" dirty="0"/>
              <a:t>，本项目每大组既包含空转又包含切削，因此不需要进行去空行程处理； 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zh-CN" sz="2400" dirty="0"/>
              <a:t>（</a:t>
            </a:r>
            <a:r>
              <a:rPr lang="en-US" altLang="zh-CN" sz="2400" dirty="0"/>
              <a:t>2</a:t>
            </a:r>
            <a:r>
              <a:rPr lang="zh-CN" altLang="zh-CN" sz="2400" dirty="0"/>
              <a:t>）卷积神经网络中的卷积核结构决定其具有强大的特征提取能力，因此将特征提取过程直接交给卷积网络去做； 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zh-CN" sz="2400" dirty="0"/>
              <a:t>（</a:t>
            </a:r>
            <a:r>
              <a:rPr lang="en-US" altLang="zh-CN" sz="2400" dirty="0"/>
              <a:t>3</a:t>
            </a:r>
            <a:r>
              <a:rPr lang="zh-CN" altLang="zh-CN" sz="2400" dirty="0"/>
              <a:t>）采用</a:t>
            </a:r>
            <a:r>
              <a:rPr lang="en-US" altLang="zh-CN" sz="2400" dirty="0"/>
              <a:t>z-score</a:t>
            </a:r>
            <a:r>
              <a:rPr lang="zh-CN" altLang="zh-CN" sz="2400" dirty="0"/>
              <a:t>归一化对样本进行处理（即将每一维的数据做归一化处理，使其均值为</a:t>
            </a:r>
            <a:r>
              <a:rPr lang="en-US" altLang="zh-CN" sz="2400" dirty="0"/>
              <a:t>0</a:t>
            </a:r>
            <a:r>
              <a:rPr lang="zh-CN" altLang="zh-CN" sz="2400" dirty="0"/>
              <a:t>，方差为</a:t>
            </a:r>
            <a:r>
              <a:rPr lang="en-US" altLang="zh-CN" sz="2400" dirty="0"/>
              <a:t>1 </a:t>
            </a:r>
            <a:r>
              <a:rPr lang="zh-CN" altLang="zh-CN" sz="2400" dirty="0"/>
              <a:t>），以加快模型拟合的速度。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10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EAEB3-F3EC-44BF-B7CD-C1A7162C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2.5.3 </a:t>
            </a:r>
            <a:r>
              <a:rPr lang="zh-CN" altLang="en-US" dirty="0"/>
              <a:t>现有模型视频演示</a:t>
            </a:r>
          </a:p>
        </p:txBody>
      </p:sp>
      <p:pic>
        <p:nvPicPr>
          <p:cNvPr id="4" name="机床状态分析 2019_4_19 1_01_43">
            <a:hlinkClick r:id="" action="ppaction://media"/>
            <a:extLst>
              <a:ext uri="{FF2B5EF4-FFF2-40B4-BE49-F238E27FC236}">
                <a16:creationId xmlns:a16="http://schemas.microsoft.com/office/drawing/2014/main" id="{7725FF3D-6D45-47FA-A957-BE9B94EE8E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1054" y="1600200"/>
            <a:ext cx="64303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9A51BDD-1AA0-4BF6-A170-D277C2B1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F79D6E-F497-4502-BB18-43D1F55E00D1}"/>
              </a:ext>
            </a:extLst>
          </p:cNvPr>
          <p:cNvGrpSpPr/>
          <p:nvPr/>
        </p:nvGrpSpPr>
        <p:grpSpPr>
          <a:xfrm>
            <a:off x="3006109" y="1888194"/>
            <a:ext cx="5760000" cy="561600"/>
            <a:chOff x="8134913" y="1685527"/>
            <a:chExt cx="7642910" cy="71590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B06CCF9-4034-4EC6-85E1-C7CF55470C21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搭建测试系统架构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A866A1A-EB2F-4D95-AF26-4D624869D2B5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936F38-2FE7-407D-9788-8E2946DB2C37}"/>
              </a:ext>
            </a:extLst>
          </p:cNvPr>
          <p:cNvGrpSpPr/>
          <p:nvPr/>
        </p:nvGrpSpPr>
        <p:grpSpPr>
          <a:xfrm>
            <a:off x="3006109" y="2905542"/>
            <a:ext cx="5760000" cy="561600"/>
            <a:chOff x="8134913" y="1685527"/>
            <a:chExt cx="7642910" cy="7159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7F7AA40-0231-422E-AE07-A18DAFE8881A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数据处理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FC7188-2196-436C-9485-CAD596EE4E26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59C702-F35E-4984-8353-891D1CE650BC}"/>
              </a:ext>
            </a:extLst>
          </p:cNvPr>
          <p:cNvGrpSpPr/>
          <p:nvPr/>
        </p:nvGrpSpPr>
        <p:grpSpPr>
          <a:xfrm>
            <a:off x="3006109" y="3982053"/>
            <a:ext cx="5760000" cy="561600"/>
            <a:chOff x="8134913" y="1685527"/>
            <a:chExt cx="7642910" cy="71590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ED8592-4057-414F-9F1F-0B1BC9DC8672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模型搭建、训练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484B99-DC89-4412-A0CB-B42788C4AE30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BE3F87-D295-4CB5-A078-2033E23B7451}"/>
              </a:ext>
            </a:extLst>
          </p:cNvPr>
          <p:cNvGrpSpPr/>
          <p:nvPr/>
        </p:nvGrpSpPr>
        <p:grpSpPr>
          <a:xfrm>
            <a:off x="3006109" y="5058564"/>
            <a:ext cx="5760000" cy="561600"/>
            <a:chOff x="8134913" y="1685527"/>
            <a:chExt cx="7642910" cy="71590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2B9543E-65E4-4166-B4B3-8C11FE392801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论文写作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EAC7E71-D00E-4A08-8A6E-8FDF72CB03F2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99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4001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99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041" y="2845078"/>
            <a:ext cx="56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模型的故障类型分类算法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411162" y="3368298"/>
            <a:ext cx="5591134" cy="114702"/>
            <a:chOff x="3649980" y="3375660"/>
            <a:chExt cx="4663440" cy="10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011591" y="4360025"/>
            <a:ext cx="32303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5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 </a:t>
            </a:r>
            <a:endParaRPr lang="zh-CN" altLang="en-US" sz="3600" b="1" dirty="0">
              <a:solidFill>
                <a:srgbClr val="0053A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2AD5A8-EAC0-4AF3-99B0-8166E88C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r>
              <a:rPr lang="en-US" altLang="zh-CN" sz="3600" dirty="0"/>
              <a:t> </a:t>
            </a:r>
            <a:r>
              <a:rPr lang="zh-CN" altLang="en-US" sz="3600" dirty="0"/>
              <a:t>刀具磨损量测量及加工视频录制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3591C5F-9E7A-4558-B8CB-4F215323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8" y="2463285"/>
            <a:ext cx="4525960" cy="3016209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262966-6FFE-45F0-BC2E-23436FAA5CF4}"/>
              </a:ext>
            </a:extLst>
          </p:cNvPr>
          <p:cNvSpPr/>
          <p:nvPr/>
        </p:nvSpPr>
        <p:spPr>
          <a:xfrm>
            <a:off x="6370638" y="2463284"/>
            <a:ext cx="5389562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）背景：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多种刀具像富士康原产刀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DJ244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和株钻刀具，加工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100mm</a:t>
            </a:r>
            <a:r>
              <a:rPr lang="zh-CN" altLang="en-US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100mm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不锈钢件，给定切深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0.5mm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，每加工</a:t>
            </a:r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利用超井深显微镜测量一次磨损量，</a:t>
            </a:r>
            <a:endParaRPr lang="en-US" altLang="zh-CN" sz="2000" b="0" cap="none" spc="0" dirty="0">
              <a:ln w="0"/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）测量过程，如左图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，测量级别达到微米级，记录刀具的磨损量和测量图片</a:t>
            </a:r>
            <a:endParaRPr lang="en-US" altLang="zh-CN" sz="2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）用表面粗糙度测量仪测量加工后工件表面的粗糙度，并在良好的光源和拍摄角度情况下（如图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），利用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Sony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黑卡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R10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三代相机拍摄工件表面图片，得到如下图片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843B2A-B590-4E3D-8ED9-C32150884E6A}"/>
              </a:ext>
            </a:extLst>
          </p:cNvPr>
          <p:cNvSpPr/>
          <p:nvPr/>
        </p:nvSpPr>
        <p:spPr>
          <a:xfrm>
            <a:off x="1295400" y="1690267"/>
            <a:ext cx="61093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3.1.1 </a:t>
            </a:r>
            <a:r>
              <a:rPr lang="zh-CN" altLang="en-US" sz="2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刀具磨损测量和工件表面粗糙度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C83686-D8BF-4806-B3D6-561A67A0A1CA}"/>
              </a:ext>
            </a:extLst>
          </p:cNvPr>
          <p:cNvSpPr/>
          <p:nvPr/>
        </p:nvSpPr>
        <p:spPr>
          <a:xfrm>
            <a:off x="1570038" y="5498459"/>
            <a:ext cx="37639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刀具测量图片</a:t>
            </a:r>
          </a:p>
        </p:txBody>
      </p:sp>
    </p:spTree>
    <p:extLst>
      <p:ext uri="{BB962C8B-B14F-4D97-AF65-F5344CB8AC3E}">
        <p14:creationId xmlns:p14="http://schemas.microsoft.com/office/powerpoint/2010/main" val="108357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54FEDB-2EFB-479F-9815-06C04F209A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58" y="1909610"/>
            <a:ext cx="4718735" cy="3598177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5C19D50-783E-4C31-884B-E683DEDD1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73" y="1909610"/>
            <a:ext cx="4718736" cy="359817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A134CC-FB0B-4E04-887B-277440B94072}"/>
              </a:ext>
            </a:extLst>
          </p:cNvPr>
          <p:cNvSpPr/>
          <p:nvPr/>
        </p:nvSpPr>
        <p:spPr>
          <a:xfrm>
            <a:off x="2100237" y="5670581"/>
            <a:ext cx="37639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相机支架固定位置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1DFCB7-8F6E-4D0D-AA0C-9BB11E9EDBDF}"/>
              </a:ext>
            </a:extLst>
          </p:cNvPr>
          <p:cNvSpPr/>
          <p:nvPr/>
        </p:nvSpPr>
        <p:spPr>
          <a:xfrm>
            <a:off x="7166753" y="5670581"/>
            <a:ext cx="37639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工件表面纹路</a:t>
            </a:r>
          </a:p>
        </p:txBody>
      </p:sp>
    </p:spTree>
    <p:extLst>
      <p:ext uri="{BB962C8B-B14F-4D97-AF65-F5344CB8AC3E}">
        <p14:creationId xmlns:p14="http://schemas.microsoft.com/office/powerpoint/2010/main" val="163145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2AD5A8-EAC0-4AF3-99B0-8166E88C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r>
              <a:rPr lang="en-US" altLang="zh-CN" sz="3600" dirty="0"/>
              <a:t> </a:t>
            </a:r>
            <a:r>
              <a:rPr lang="zh-CN" altLang="en-US" sz="3600" dirty="0"/>
              <a:t>刀具磨损量测量及加工视频录制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262966-6FFE-45F0-BC2E-23436FAA5CF4}"/>
              </a:ext>
            </a:extLst>
          </p:cNvPr>
          <p:cNvSpPr/>
          <p:nvPr/>
        </p:nvSpPr>
        <p:spPr>
          <a:xfrm>
            <a:off x="6370638" y="2463284"/>
            <a:ext cx="5389562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）背景：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三把同种型号的刀具，分别具有无、中度、重度磨损，加工普通铝件，机床主轴转速分别为</a:t>
            </a:r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转和</a:t>
            </a:r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转，在每种实验条件下记录</a:t>
            </a:r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次刀具加工零件过程视频</a:t>
            </a:r>
            <a:endParaRPr lang="en-US" altLang="zh-CN" sz="2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）加工过程，如左图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，相机拍摄帧率达到</a:t>
            </a:r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1000fps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，在良好的光源和拍摄角度情况下利用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Sony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黑卡</a:t>
            </a:r>
            <a:r>
              <a:rPr lang="en-US" altLang="zh-CN" sz="2000" dirty="0">
                <a:ln w="0"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R10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三代相机拍摄刀具加工过程视频，共计</a:t>
            </a:r>
            <a:r>
              <a:rPr lang="en-US" altLang="zh-CN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49</a:t>
            </a:r>
            <a:r>
              <a:rPr lang="zh-CN" altLang="en-US" sz="2000" dirty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次试验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843B2A-B590-4E3D-8ED9-C32150884E6A}"/>
              </a:ext>
            </a:extLst>
          </p:cNvPr>
          <p:cNvSpPr/>
          <p:nvPr/>
        </p:nvSpPr>
        <p:spPr>
          <a:xfrm>
            <a:off x="1295400" y="1744474"/>
            <a:ext cx="49423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3.1.2 </a:t>
            </a:r>
            <a:r>
              <a:rPr lang="zh-CN" altLang="en-US" sz="2800" b="0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刀具加工过程中视频录制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C83686-D8BF-4806-B3D6-561A67A0A1CA}"/>
              </a:ext>
            </a:extLst>
          </p:cNvPr>
          <p:cNvSpPr/>
          <p:nvPr/>
        </p:nvSpPr>
        <p:spPr>
          <a:xfrm>
            <a:off x="1570038" y="5498459"/>
            <a:ext cx="37639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刀具加工视频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BBE7EB-B183-4D22-9AB0-B3DA1F67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8" y="2476665"/>
            <a:ext cx="4525962" cy="3021794"/>
          </a:xfrm>
        </p:spPr>
      </p:pic>
    </p:spTree>
    <p:extLst>
      <p:ext uri="{BB962C8B-B14F-4D97-AF65-F5344CB8AC3E}">
        <p14:creationId xmlns:p14="http://schemas.microsoft.com/office/powerpoint/2010/main" val="2680417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4001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199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042" y="2845078"/>
            <a:ext cx="482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下阶段目标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411162" y="3375000"/>
            <a:ext cx="4663440" cy="108000"/>
            <a:chOff x="3649980" y="3375660"/>
            <a:chExt cx="4663440" cy="10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011591" y="4360025"/>
            <a:ext cx="32303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5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 </a:t>
            </a:r>
            <a:endParaRPr lang="zh-CN" altLang="en-US" sz="3600" b="1" dirty="0">
              <a:solidFill>
                <a:srgbClr val="0053A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8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1485737" y="6332905"/>
            <a:ext cx="795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dirty="0">
              <a:solidFill>
                <a:srgbClr val="00468E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39344" y="2542107"/>
            <a:ext cx="859966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继续完善进给轴、主轴实验方案，并完成实验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39344" y="3600202"/>
            <a:ext cx="859966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对数据进行去噪等预处理，分析正常信号与故障信号差异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39343" y="4658297"/>
            <a:ext cx="859966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逐步完善深度模型算法，提高轴承故障分类、预判的准确率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9A36F5-BE4D-4A9E-A758-777A8563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下阶段目标</a:t>
            </a:r>
          </a:p>
        </p:txBody>
      </p:sp>
    </p:spTree>
    <p:extLst>
      <p:ext uri="{BB962C8B-B14F-4D97-AF65-F5344CB8AC3E}">
        <p14:creationId xmlns:p14="http://schemas.microsoft.com/office/powerpoint/2010/main" val="85478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2" name="Rectangle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00468E">
                  <a:alpha val="84000"/>
                </a:srgbClr>
              </a:gs>
              <a:gs pos="100000">
                <a:schemeClr val="bg1">
                  <a:lumMod val="50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8C63C0E1-7954-4885-8795-D9C1BBF99240}"/>
              </a:ext>
            </a:extLst>
          </p:cNvPr>
          <p:cNvSpPr/>
          <p:nvPr/>
        </p:nvSpPr>
        <p:spPr>
          <a:xfrm rot="2700000">
            <a:off x="4039768" y="-86522"/>
            <a:ext cx="7031044" cy="703104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8B6CA26-5018-4D38-A048-E29B5174F1AD}"/>
              </a:ext>
            </a:extLst>
          </p:cNvPr>
          <p:cNvSpPr/>
          <p:nvPr/>
        </p:nvSpPr>
        <p:spPr>
          <a:xfrm>
            <a:off x="-750277" y="2826553"/>
            <a:ext cx="9956421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43CF38-3014-4102-B137-5B4B4E733DF5}"/>
              </a:ext>
            </a:extLst>
          </p:cNvPr>
          <p:cNvSpPr txBox="1"/>
          <p:nvPr/>
        </p:nvSpPr>
        <p:spPr>
          <a:xfrm>
            <a:off x="1181847" y="2882774"/>
            <a:ext cx="63734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7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敬请提出宝贵意见！</a:t>
            </a:r>
          </a:p>
          <a:p>
            <a:pPr algn="dist"/>
            <a:endParaRPr lang="zh-CN" altLang="en-US" sz="7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4001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99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042" y="2845078"/>
            <a:ext cx="482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系统整体框架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411162" y="3375000"/>
            <a:ext cx="4663440" cy="108000"/>
            <a:chOff x="3649980" y="3375660"/>
            <a:chExt cx="4663440" cy="10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011591" y="4360025"/>
            <a:ext cx="32303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5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 </a:t>
            </a:r>
            <a:endParaRPr lang="zh-CN" altLang="en-US" sz="3600" b="1" dirty="0">
              <a:solidFill>
                <a:srgbClr val="0053A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6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3BFAA6-B22F-4105-AA1C-334BAFAF6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27" y="0"/>
            <a:ext cx="978767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0D5CC2-F720-40FF-8B6D-4375DFB270F3}"/>
              </a:ext>
            </a:extLst>
          </p:cNvPr>
          <p:cNvSpPr/>
          <p:nvPr/>
        </p:nvSpPr>
        <p:spPr>
          <a:xfrm>
            <a:off x="255638" y="2153336"/>
            <a:ext cx="3431458" cy="2246769"/>
          </a:xfrm>
          <a:prstGeom prst="rect">
            <a:avLst/>
          </a:prstGeom>
          <a:noFill/>
        </p:spPr>
        <p:txBody>
          <a:bodyPr wrap="square" lIns="91440" tIns="45720" rIns="91440" bIns="45720" anchor="ctr" anchorCtr="1">
            <a:spAutoFit/>
          </a:bodyPr>
          <a:lstStyle/>
          <a:p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独立搭建测试系统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实现实时数据从传感器端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或历史数据从数据库端上传到 </a:t>
            </a:r>
            <a:r>
              <a:rPr lang="en-US" altLang="zh-CN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kafka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集群器端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调用模型消费上传的数据，输出故障诊断结果</a:t>
            </a:r>
            <a:endParaRPr lang="en-US" altLang="zh-C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竖排标题 5">
            <a:extLst>
              <a:ext uri="{FF2B5EF4-FFF2-40B4-BE49-F238E27FC236}">
                <a16:creationId xmlns:a16="http://schemas.microsoft.com/office/drawing/2014/main" id="{D09F2090-8D64-4385-ACEB-EA3A3D7D6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952669" y="19001"/>
            <a:ext cx="7925325" cy="708586"/>
          </a:xfrm>
        </p:spPr>
        <p:txBody>
          <a:bodyPr vert="horz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机床状态监测系统总体架构简图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9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24001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99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042" y="2845078"/>
            <a:ext cx="4826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411162" y="3375000"/>
            <a:ext cx="4663440" cy="108000"/>
            <a:chOff x="3649980" y="3375660"/>
            <a:chExt cx="4663440" cy="10800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011591" y="4360025"/>
            <a:ext cx="32303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5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 </a:t>
            </a:r>
            <a:endParaRPr lang="zh-CN" altLang="en-US" sz="3600" b="1" dirty="0">
              <a:solidFill>
                <a:srgbClr val="0053A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9A51BDD-1AA0-4BF6-A170-D277C2B1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Second Part</a:t>
            </a:r>
            <a:endParaRPr lang="zh-CN" altLang="en-US" sz="4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936F38-2FE7-407D-9788-8E2946DB2C37}"/>
              </a:ext>
            </a:extLst>
          </p:cNvPr>
          <p:cNvGrpSpPr/>
          <p:nvPr/>
        </p:nvGrpSpPr>
        <p:grpSpPr>
          <a:xfrm>
            <a:off x="3216000" y="2745864"/>
            <a:ext cx="5760000" cy="561600"/>
            <a:chOff x="8134913" y="1685527"/>
            <a:chExt cx="7642909" cy="7159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7F7AA40-0231-422E-AE07-A18DAFE8881A}"/>
                </a:ext>
              </a:extLst>
            </p:cNvPr>
            <p:cNvSpPr txBox="1"/>
            <p:nvPr/>
          </p:nvSpPr>
          <p:spPr>
            <a:xfrm>
              <a:off x="9057823" y="1752515"/>
              <a:ext cx="671999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进给轴轴承信号分析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9FC7188-2196-436C-9485-CAD596EE4E26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59C702-F35E-4984-8353-891D1CE650BC}"/>
              </a:ext>
            </a:extLst>
          </p:cNvPr>
          <p:cNvGrpSpPr/>
          <p:nvPr/>
        </p:nvGrpSpPr>
        <p:grpSpPr>
          <a:xfrm>
            <a:off x="3219420" y="4143108"/>
            <a:ext cx="6088664" cy="883547"/>
            <a:chOff x="8134913" y="1685527"/>
            <a:chExt cx="8079012" cy="112630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ED8592-4057-414F-9F1F-0B1BC9DC8672}"/>
                </a:ext>
              </a:extLst>
            </p:cNvPr>
            <p:cNvSpPr txBox="1"/>
            <p:nvPr/>
          </p:nvSpPr>
          <p:spPr>
            <a:xfrm>
              <a:off x="9057822" y="1752515"/>
              <a:ext cx="7156103" cy="105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低通滤波器和包络谱分析算法</a:t>
              </a:r>
            </a:p>
            <a:p>
              <a:endParaRPr lang="zh-CN" altLang="en-US" sz="2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484B99-DC89-4412-A0CB-B42788C4AE30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85B6951-A0FD-4793-821A-FC61865AF404}"/>
              </a:ext>
            </a:extLst>
          </p:cNvPr>
          <p:cNvGrpSpPr/>
          <p:nvPr/>
        </p:nvGrpSpPr>
        <p:grpSpPr>
          <a:xfrm>
            <a:off x="2595408" y="2024926"/>
            <a:ext cx="5760000" cy="561600"/>
            <a:chOff x="8134913" y="1685527"/>
            <a:chExt cx="7642910" cy="71590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451E2A-55A9-42D8-AC89-9C75DD0FE069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数据分析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308F236-7FAD-4DCE-8146-80075ED8C984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E1BA7DC-E1AB-443C-AB55-BE51D26FED8B}"/>
              </a:ext>
            </a:extLst>
          </p:cNvPr>
          <p:cNvGrpSpPr/>
          <p:nvPr/>
        </p:nvGrpSpPr>
        <p:grpSpPr>
          <a:xfrm>
            <a:off x="3219420" y="3468984"/>
            <a:ext cx="6111235" cy="561600"/>
            <a:chOff x="8134913" y="1685527"/>
            <a:chExt cx="8108961" cy="71590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FBA895B-1700-4ED9-98AC-53CB614D2ADA}"/>
                </a:ext>
              </a:extLst>
            </p:cNvPr>
            <p:cNvSpPr txBox="1"/>
            <p:nvPr/>
          </p:nvSpPr>
          <p:spPr>
            <a:xfrm>
              <a:off x="9057824" y="1752515"/>
              <a:ext cx="7186050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主轴轴承信号分析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5B2800C-CCF0-4769-BE74-68587533FA0D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36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29755"/>
              </p:ext>
            </p:extLst>
          </p:nvPr>
        </p:nvGraphicFramePr>
        <p:xfrm>
          <a:off x="2435412" y="1559400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606855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20TAC47B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滚珠丝杆支撑轴承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6.345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33.815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893203" y="3661675"/>
            <a:ext cx="3323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12mm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859898" y="4306463"/>
                <a:ext cx="3534494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98" y="4306463"/>
                <a:ext cx="3534494" cy="779765"/>
              </a:xfrm>
              <a:prstGeom prst="rect">
                <a:avLst/>
              </a:prstGeom>
              <a:blipFill>
                <a:blip r:embed="rId6"/>
                <a:stretch>
                  <a:fillRect r="-2414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93203" y="44854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内圈故障特征频率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2911133" y="551991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外圈故障特征频率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859898" y="5274651"/>
                <a:ext cx="3577261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98" y="5274651"/>
                <a:ext cx="3577261" cy="779765"/>
              </a:xfrm>
              <a:prstGeom prst="rect">
                <a:avLst/>
              </a:prstGeom>
              <a:blipFill>
                <a:blip r:embed="rId7"/>
                <a:stretch>
                  <a:fillRect r="-238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76110E6-5E8A-4F37-86BD-6BC84BD6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</a:t>
            </a:r>
            <a:r>
              <a:rPr lang="zh-CN" altLang="en-US" dirty="0"/>
              <a:t>进给轴轴承参数</a:t>
            </a:r>
          </a:p>
        </p:txBody>
      </p:sp>
    </p:spTree>
    <p:extLst>
      <p:ext uri="{BB962C8B-B14F-4D97-AF65-F5344CB8AC3E}">
        <p14:creationId xmlns:p14="http://schemas.microsoft.com/office/powerpoint/2010/main" val="121008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6829" r="7158"/>
          <a:stretch/>
        </p:blipFill>
        <p:spPr>
          <a:xfrm>
            <a:off x="1086022" y="2716466"/>
            <a:ext cx="9702800" cy="1922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1086023" y="278313"/>
            <a:ext cx="732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2.1.2 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进给轴信号分析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6908" r="7347"/>
          <a:stretch/>
        </p:blipFill>
        <p:spPr>
          <a:xfrm>
            <a:off x="1106342" y="801533"/>
            <a:ext cx="9662160" cy="19210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8614" r="6966"/>
          <a:stretch/>
        </p:blipFill>
        <p:spPr>
          <a:xfrm>
            <a:off x="1268902" y="4622985"/>
            <a:ext cx="9540240" cy="19224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H="1">
            <a:off x="1715942" y="2141873"/>
            <a:ext cx="1544320" cy="1188720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161301" y="2141873"/>
            <a:ext cx="6332881" cy="1105058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3260262" y="1244041"/>
            <a:ext cx="901039" cy="100959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46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848" r="7431"/>
          <a:stretch/>
        </p:blipFill>
        <p:spPr>
          <a:xfrm>
            <a:off x="1579678" y="2454230"/>
            <a:ext cx="10062768" cy="256484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1485737" y="6332905"/>
            <a:ext cx="795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rgbClr val="00468E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492777" y="4221894"/>
            <a:ext cx="294640" cy="3962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25262" y="2022635"/>
            <a:ext cx="1518920" cy="2194560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756708" y="1545935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28Hz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246622" y="5187739"/>
            <a:ext cx="5460149" cy="113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向进给，进给速度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20000mm/min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12mm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，理论基频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27.777Hz</a:t>
            </a:r>
            <a:endParaRPr lang="zh-CN" altLang="en-US" sz="2400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4C8B7227-4F52-479C-A49D-4C90CED5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2.1.3 </a:t>
            </a:r>
            <a:r>
              <a:rPr lang="zh-CN" altLang="en-US" dirty="0"/>
              <a:t>进给轴信号分析</a:t>
            </a:r>
          </a:p>
        </p:txBody>
      </p:sp>
    </p:spTree>
    <p:extLst>
      <p:ext uri="{BB962C8B-B14F-4D97-AF65-F5344CB8AC3E}">
        <p14:creationId xmlns:p14="http://schemas.microsoft.com/office/powerpoint/2010/main" val="1955316566"/>
      </p:ext>
    </p:extLst>
  </p:cSld>
  <p:clrMapOvr>
    <a:masterClrMapping/>
  </p:clrMapOvr>
</p:sld>
</file>

<file path=ppt/theme/theme1.xml><?xml version="1.0" encoding="utf-8"?>
<a:theme xmlns:a="http://schemas.openxmlformats.org/drawingml/2006/main" name="4_中期报告-复杂环境下移动机机器人2.5维视觉伺服">
  <a:themeElements>
    <a:clrScheme name="1_中期报告-复杂环境下移动机机器人2.5维视觉伺服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中期报告-复杂环境下移动机机器人2.5维视觉伺服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中期报告-复杂环境下移动机机器人2.5维视觉伺服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期报告-复杂环境下移动机机器人2.5维视觉伺服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中期报告-复杂环境下移动机机器人2.5维视觉伺服">
  <a:themeElements>
    <a:clrScheme name="中期报告-复杂环境下移动机机器人2.5维视觉伺服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中期报告-复杂环境下移动机机器人2.5维视觉伺服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中期报告-复杂环境下移动机机器人2.5维视觉伺服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期报告-复杂环境下移动机机器人2.5维视觉伺服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7218</TotalTime>
  <Words>878</Words>
  <Application>Microsoft Office PowerPoint</Application>
  <PresentationFormat>宽屏</PresentationFormat>
  <Paragraphs>153</Paragraphs>
  <Slides>26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黑体</vt:lpstr>
      <vt:lpstr>华文新魏</vt:lpstr>
      <vt:lpstr>宋体</vt:lpstr>
      <vt:lpstr>微软雅黑</vt:lpstr>
      <vt:lpstr>Arial</vt:lpstr>
      <vt:lpstr>Cambria Math</vt:lpstr>
      <vt:lpstr>Comic Sans MS</vt:lpstr>
      <vt:lpstr>Palatino Linotype</vt:lpstr>
      <vt:lpstr>Times New Roman</vt:lpstr>
      <vt:lpstr>Wingdings</vt:lpstr>
      <vt:lpstr>4_中期报告-复杂环境下移动机机器人2.5维视觉伺服</vt:lpstr>
      <vt:lpstr>5_中期报告-复杂环境下移动机机器人2.5维视觉伺服</vt:lpstr>
      <vt:lpstr>基于大数据的高端精密机床的新一代智能维护系统</vt:lpstr>
      <vt:lpstr>个人工作</vt:lpstr>
      <vt:lpstr>PowerPoint 演示文稿</vt:lpstr>
      <vt:lpstr>机床状态监测系统总体架构简图</vt:lpstr>
      <vt:lpstr>PowerPoint 演示文稿</vt:lpstr>
      <vt:lpstr>The Second Part</vt:lpstr>
      <vt:lpstr>2.1.1 进给轴轴承参数</vt:lpstr>
      <vt:lpstr>PowerPoint 演示文稿</vt:lpstr>
      <vt:lpstr>2.1.3 进给轴信号分析</vt:lpstr>
      <vt:lpstr>PowerPoint 演示文稿</vt:lpstr>
      <vt:lpstr>2.2.1 主轴轴承参数</vt:lpstr>
      <vt:lpstr>PowerPoint 演示文稿</vt:lpstr>
      <vt:lpstr>2.3.1 包络谱算法</vt:lpstr>
      <vt:lpstr>2.3.2 低通滤波器</vt:lpstr>
      <vt:lpstr>低通滤波后使用包络谱分析</vt:lpstr>
      <vt:lpstr>2.5 基于CNN模型的故障类型分类算法</vt:lpstr>
      <vt:lpstr>2.5.1 模型参数</vt:lpstr>
      <vt:lpstr>2.5.2 数据预处理</vt:lpstr>
      <vt:lpstr>2.5.3 现有模型视频演示</vt:lpstr>
      <vt:lpstr>PowerPoint 演示文稿</vt:lpstr>
      <vt:lpstr>3.1 刀具磨损量测量及加工视频录制</vt:lpstr>
      <vt:lpstr>PowerPoint 演示文稿</vt:lpstr>
      <vt:lpstr>3.1 刀具磨损量测量及加工视频录制</vt:lpstr>
      <vt:lpstr>PowerPoint 演示文稿</vt:lpstr>
      <vt:lpstr>4 下阶段目标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guoxian</dc:creator>
  <cp:lastModifiedBy>2689126078@qq.com</cp:lastModifiedBy>
  <cp:revision>355</cp:revision>
  <dcterms:created xsi:type="dcterms:W3CDTF">2016-12-12T01:25:57Z</dcterms:created>
  <dcterms:modified xsi:type="dcterms:W3CDTF">2019-09-05T08:43:34Z</dcterms:modified>
</cp:coreProperties>
</file>